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  <p:sldMasterId id="2147483660" r:id="rId4"/>
    <p:sldMasterId id="2147483661" r:id="rId5"/>
    <p:sldMasterId id="2147483662" r:id="rId6"/>
    <p:sldMasterId id="2147483663" r:id="rId7"/>
    <p:sldMasterId id="2147483664" r:id="rId8"/>
    <p:sldMasterId id="2147483665" r:id="rId9"/>
    <p:sldMasterId id="2147483666" r:id="rId10"/>
    <p:sldMasterId id="2147483667" r:id="rId11"/>
    <p:sldMasterId id="2147483668" r:id="rId12"/>
    <p:sldMasterId id="2147483669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</p:sldIdLst>
  <p:sldSz cy="6858000" cx="12192000"/>
  <p:notesSz cx="6858000" cy="9144000"/>
  <p:embeddedFontLst>
    <p:embeddedFont>
      <p:font typeface="Gill Sans"/>
      <p:regular r:id="rId62"/>
      <p:bold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6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4" Type="http://schemas.openxmlformats.org/officeDocument/2006/relationships/slide" Target="slides/slide30.xml"/><Relationship Id="rId43" Type="http://schemas.openxmlformats.org/officeDocument/2006/relationships/slide" Target="slides/slide29.xml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9" Type="http://schemas.openxmlformats.org/officeDocument/2006/relationships/slide" Target="slides/slide35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62" Type="http://schemas.openxmlformats.org/officeDocument/2006/relationships/font" Target="fonts/GillSans-regular.fntdata"/><Relationship Id="rId61" Type="http://schemas.openxmlformats.org/officeDocument/2006/relationships/slide" Target="slides/slide47.xml"/><Relationship Id="rId20" Type="http://schemas.openxmlformats.org/officeDocument/2006/relationships/slide" Target="slides/slide6.xml"/><Relationship Id="rId63" Type="http://schemas.openxmlformats.org/officeDocument/2006/relationships/font" Target="fonts/GillSans-bold.fntdata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60" Type="http://schemas.openxmlformats.org/officeDocument/2006/relationships/slide" Target="slides/slide4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9" Type="http://schemas.openxmlformats.org/officeDocument/2006/relationships/slide" Target="slides/slide15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3" Type="http://schemas.openxmlformats.org/officeDocument/2006/relationships/slide" Target="slides/slide39.xml"/><Relationship Id="rId52" Type="http://schemas.openxmlformats.org/officeDocument/2006/relationships/slide" Target="slides/slide38.xml"/><Relationship Id="rId11" Type="http://schemas.openxmlformats.org/officeDocument/2006/relationships/slideMaster" Target="slideMasters/slideMaster9.xml"/><Relationship Id="rId55" Type="http://schemas.openxmlformats.org/officeDocument/2006/relationships/slide" Target="slides/slide41.xml"/><Relationship Id="rId10" Type="http://schemas.openxmlformats.org/officeDocument/2006/relationships/slideMaster" Target="slideMasters/slideMaster8.xml"/><Relationship Id="rId54" Type="http://schemas.openxmlformats.org/officeDocument/2006/relationships/slide" Target="slides/slide40.xml"/><Relationship Id="rId13" Type="http://schemas.openxmlformats.org/officeDocument/2006/relationships/slideMaster" Target="slideMasters/slideMaster11.xml"/><Relationship Id="rId57" Type="http://schemas.openxmlformats.org/officeDocument/2006/relationships/slide" Target="slides/slide43.xml"/><Relationship Id="rId12" Type="http://schemas.openxmlformats.org/officeDocument/2006/relationships/slideMaster" Target="slideMasters/slideMaster10.xml"/><Relationship Id="rId56" Type="http://schemas.openxmlformats.org/officeDocument/2006/relationships/slide" Target="slides/slide42.xml"/><Relationship Id="rId15" Type="http://schemas.openxmlformats.org/officeDocument/2006/relationships/slide" Target="slides/slide1.xml"/><Relationship Id="rId59" Type="http://schemas.openxmlformats.org/officeDocument/2006/relationships/slide" Target="slides/slide45.xml"/><Relationship Id="rId14" Type="http://schemas.openxmlformats.org/officeDocument/2006/relationships/notesMaster" Target="notesMasters/notesMaster1.xml"/><Relationship Id="rId58" Type="http://schemas.openxmlformats.org/officeDocument/2006/relationships/slide" Target="slides/slide4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2416175" y="328612"/>
            <a:ext cx="49736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438275" y="798512"/>
            <a:ext cx="8096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0"/>
          <p:cNvSpPr txBox="1"/>
          <p:nvPr>
            <p:ph idx="1" type="body"/>
          </p:nvPr>
        </p:nvSpPr>
        <p:spPr>
          <a:xfrm rot="5400000">
            <a:off x="4528344" y="-1061244"/>
            <a:ext cx="3449637" cy="960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20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0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0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o e Título Vertical" type="vertTitleAndTx">
  <p:cSld name="VERTICAL_TITLE_AND_VERTICAL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 rot="5400000">
            <a:off x="7917038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2"/>
          <p:cNvSpPr txBox="1"/>
          <p:nvPr>
            <p:ph idx="1" type="body"/>
          </p:nvPr>
        </p:nvSpPr>
        <p:spPr>
          <a:xfrm rot="5400000">
            <a:off x="3029143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22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2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6413771" y="2017343"/>
            <a:ext cx="4645152" cy="3441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type="title"/>
          </p:nvPr>
        </p:nvSpPr>
        <p:spPr>
          <a:xfrm>
            <a:off x="1454239" y="1756130"/>
            <a:ext cx="8643154" cy="1887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>
            <a:off x="1454239" y="3806195"/>
            <a:ext cx="8630446" cy="101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5" name="Google Shape;95;p12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/>
          <p:nvPr>
            <p:ph type="title"/>
          </p:nvPr>
        </p:nvSpPr>
        <p:spPr>
          <a:xfrm>
            <a:off x="1447191" y="804163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" type="body"/>
          </p:nvPr>
        </p:nvSpPr>
        <p:spPr>
          <a:xfrm>
            <a:off x="1447191" y="2019549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1" name="Google Shape;111;p14"/>
          <p:cNvSpPr txBox="1"/>
          <p:nvPr>
            <p:ph idx="2" type="body"/>
          </p:nvPr>
        </p:nvSpPr>
        <p:spPr>
          <a:xfrm>
            <a:off x="1447191" y="2824269"/>
            <a:ext cx="4645152" cy="2644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3" type="body"/>
          </p:nvPr>
        </p:nvSpPr>
        <p:spPr>
          <a:xfrm>
            <a:off x="6412362" y="2023003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3" name="Google Shape;113;p14"/>
          <p:cNvSpPr txBox="1"/>
          <p:nvPr>
            <p:ph idx="4" type="body"/>
          </p:nvPr>
        </p:nvSpPr>
        <p:spPr>
          <a:xfrm>
            <a:off x="6412362" y="2821491"/>
            <a:ext cx="4645152" cy="2637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4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1444671" y="798973"/>
            <a:ext cx="3273099" cy="22471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504371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1444671" y="3205491"/>
            <a:ext cx="3275013" cy="2248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1" name="Google Shape;131;p16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type="title"/>
          </p:nvPr>
        </p:nvSpPr>
        <p:spPr>
          <a:xfrm>
            <a:off x="1451206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8"/>
          <p:cNvSpPr/>
          <p:nvPr>
            <p:ph idx="2" type="pic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50" name="Google Shape;150;p18"/>
          <p:cNvSpPr txBox="1"/>
          <p:nvPr>
            <p:ph idx="1" type="body"/>
          </p:nvPr>
        </p:nvSpPr>
        <p:spPr>
          <a:xfrm>
            <a:off x="1450329" y="3145992"/>
            <a:ext cx="5524404" cy="2003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51" name="Google Shape;151;p18"/>
          <p:cNvSpPr txBox="1"/>
          <p:nvPr>
            <p:ph idx="10" type="dt"/>
          </p:nvPr>
        </p:nvSpPr>
        <p:spPr>
          <a:xfrm>
            <a:off x="1447800" y="5470525"/>
            <a:ext cx="5527675" cy="319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1" type="ftr"/>
          </p:nvPr>
        </p:nvSpPr>
        <p:spPr>
          <a:xfrm>
            <a:off x="1447800" y="319087"/>
            <a:ext cx="5540375" cy="320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8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.xml"/><Relationship Id="rId4" Type="http://schemas.openxmlformats.org/officeDocument/2006/relationships/theme" Target="../theme/theme3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4" Type="http://schemas.openxmlformats.org/officeDocument/2006/relationships/theme" Target="../theme/theme1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4" Type="http://schemas.openxmlformats.org/officeDocument/2006/relationships/theme" Target="../theme/theme1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9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12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10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8;p1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9" name="Google Shape;9;p1"/>
          <p:cNvCxnSpPr/>
          <p:nvPr/>
        </p:nvCxnSpPr>
        <p:spPr>
          <a:xfrm>
            <a:off x="2417762" y="3529012"/>
            <a:ext cx="8637587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0" name="Google Shape;10;p1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416175" y="328612"/>
            <a:ext cx="49736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438275" y="798512"/>
            <a:ext cx="8096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9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58" name="Google Shape;158;p19"/>
          <p:cNvCxnSpPr/>
          <p:nvPr/>
        </p:nvCxnSpPr>
        <p:spPr>
          <a:xfrm>
            <a:off x="1454150" y="1847850"/>
            <a:ext cx="960755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59" name="Google Shape;159;p19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1" name="Google Shape;161;p19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2" name="Google Shape;162;p19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3" name="Google Shape;163;p19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1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74" name="Google Shape;174;p21"/>
          <p:cNvCxnSpPr/>
          <p:nvPr/>
        </p:nvCxnSpPr>
        <p:spPr>
          <a:xfrm>
            <a:off x="9439275" y="798512"/>
            <a:ext cx="0" cy="46609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75" name="Google Shape;175;p21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6" name="Google Shape;176;p21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7" name="Google Shape;177;p21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8" name="Google Shape;178;p21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9" name="Google Shape;179;p21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5" name="Google Shape;25;p3"/>
          <p:cNvCxnSpPr/>
          <p:nvPr/>
        </p:nvCxnSpPr>
        <p:spPr>
          <a:xfrm>
            <a:off x="1454150" y="1847850"/>
            <a:ext cx="960755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6" name="Google Shape;26;p3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5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7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54" name="Google Shape;54;p7"/>
          <p:cNvCxnSpPr/>
          <p:nvPr/>
        </p:nvCxnSpPr>
        <p:spPr>
          <a:xfrm>
            <a:off x="1454150" y="1847850"/>
            <a:ext cx="960755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55" name="Google Shape;55;p7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9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71" name="Google Shape;71;p9"/>
          <p:cNvCxnSpPr/>
          <p:nvPr/>
        </p:nvCxnSpPr>
        <p:spPr>
          <a:xfrm>
            <a:off x="1454150" y="1847850"/>
            <a:ext cx="960755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72" name="Google Shape;72;p9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4" name="Google Shape;74;p9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5" name="Google Shape;75;p9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11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86" name="Google Shape;86;p11"/>
          <p:cNvCxnSpPr/>
          <p:nvPr/>
        </p:nvCxnSpPr>
        <p:spPr>
          <a:xfrm>
            <a:off x="1454150" y="3805237"/>
            <a:ext cx="8631237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87" name="Google Shape;87;p11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9" name="Google Shape;89;p11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0" name="Google Shape;90;p11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3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02" name="Google Shape;102;p13"/>
          <p:cNvCxnSpPr/>
          <p:nvPr/>
        </p:nvCxnSpPr>
        <p:spPr>
          <a:xfrm>
            <a:off x="1454150" y="1847850"/>
            <a:ext cx="960755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03" name="Google Shape;103;p13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4" name="Google Shape;104;p13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5" name="Google Shape;105;p13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6" name="Google Shape;106;p13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7" name="Google Shape;107;p13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5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21" name="Google Shape;121;p15"/>
          <p:cNvCxnSpPr/>
          <p:nvPr/>
        </p:nvCxnSpPr>
        <p:spPr>
          <a:xfrm>
            <a:off x="1447800" y="3205162"/>
            <a:ext cx="327025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22" name="Google Shape;122;p15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0" type="dt"/>
          </p:nvPr>
        </p:nvSpPr>
        <p:spPr>
          <a:xfrm>
            <a:off x="7554912" y="330200"/>
            <a:ext cx="35004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5" name="Google Shape;125;p15"/>
          <p:cNvSpPr txBox="1"/>
          <p:nvPr>
            <p:ph idx="11" type="ftr"/>
          </p:nvPr>
        </p:nvSpPr>
        <p:spPr>
          <a:xfrm>
            <a:off x="1450975" y="328612"/>
            <a:ext cx="5938837" cy="3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0" y="2019300"/>
            <a:ext cx="12192000" cy="4106862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/>
          </a:blip>
          <a:srcRect b="-1538" l="0" r="0" t="1538"/>
          <a:stretch/>
        </p:blipFill>
        <p:spPr>
          <a:xfrm>
            <a:off x="0" y="6126162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7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19607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grpSp>
        <p:nvGrpSpPr>
          <p:cNvPr id="138" name="Google Shape;138;p17"/>
          <p:cNvGrpSpPr/>
          <p:nvPr/>
        </p:nvGrpSpPr>
        <p:grpSpPr>
          <a:xfrm>
            <a:off x="7477125" y="482600"/>
            <a:ext cx="4075112" cy="5148262"/>
            <a:chOff x="7477387" y="482170"/>
            <a:chExt cx="4074533" cy="5149101"/>
          </a:xfrm>
        </p:grpSpPr>
        <p:sp>
          <p:nvSpPr>
            <p:cNvPr id="139" name="Google Shape;139;p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sx="98000" rotWithShape="0" algn="tl" dir="4740000" dist="228600" sy="98000">
                <a:srgbClr val="000000">
                  <a:alpha val="3372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cap="flat" cmpd="sng" w="50800">
              <a:solidFill>
                <a:srgbClr val="19191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41" name="Google Shape;141;p17"/>
          <p:cNvCxnSpPr/>
          <p:nvPr/>
        </p:nvCxnSpPr>
        <p:spPr>
          <a:xfrm>
            <a:off x="1447800" y="3143250"/>
            <a:ext cx="5527675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42" name="Google Shape;142;p17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3" name="Google Shape;143;p17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10" type="dt"/>
          </p:nvPr>
        </p:nvSpPr>
        <p:spPr>
          <a:xfrm>
            <a:off x="1447800" y="5470525"/>
            <a:ext cx="5527675" cy="319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5" name="Google Shape;145;p17"/>
          <p:cNvSpPr txBox="1"/>
          <p:nvPr>
            <p:ph idx="11" type="ftr"/>
          </p:nvPr>
        </p:nvSpPr>
        <p:spPr>
          <a:xfrm>
            <a:off x="1447800" y="319087"/>
            <a:ext cx="5540375" cy="320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479425" y="798512"/>
            <a:ext cx="81121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  <a:defRPr b="0" i="0" sz="2800" u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>
            <p:ph type="ctrTitle"/>
          </p:nvPr>
        </p:nvSpPr>
        <p:spPr>
          <a:xfrm>
            <a:off x="2417762" y="801687"/>
            <a:ext cx="8637587" cy="25415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ill Sans"/>
              <a:buNone/>
            </a:pPr>
            <a:r>
              <a:rPr b="0" i="0" lang="en-US" sz="4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CAMPO DA CLÍNICA E DAS PSICOTERAPIAS</a:t>
            </a:r>
            <a:endParaRPr/>
          </a:p>
        </p:txBody>
      </p:sp>
      <p:sp>
        <p:nvSpPr>
          <p:cNvPr id="191" name="Google Shape;191;p23"/>
          <p:cNvSpPr txBox="1"/>
          <p:nvPr>
            <p:ph idx="1" type="subTitle"/>
          </p:nvPr>
        </p:nvSpPr>
        <p:spPr>
          <a:xfrm>
            <a:off x="2417762" y="3530600"/>
            <a:ext cx="8637587" cy="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i="0" lang="en-US" sz="1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OS DESAFIOS DA INTEGRAÇÃO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NÃO SABEMOS</a:t>
            </a:r>
            <a:endParaRPr/>
          </a:p>
        </p:txBody>
      </p:sp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 eficaz, em média, 80% (em comparação com quem não recebe)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50% efeitos até 20 sessões, 75% após isto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Falar “ajuda”, relação “ajuda”</a:t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15% a 20% placebo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1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Single Session Therapy</a:t>
            </a: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78% relatam suficiência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Diversos modelos clínicos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212" y="168275"/>
            <a:ext cx="5730875" cy="60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(1) Desafios da Pesquisa/Investigação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Hiato entre teoria = pesquisa = prática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Clínico está imerso no seu próprio objeto de pesquisa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“Clínicas” nascem da “prática”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Superar as dicotomias metodológicas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Ampliar o espectro do “olhar” para o fenômeno</a:t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Para além das metateorias, dirigido ao fenômeno em si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260" name="Google Shape;260;p35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(2) Como lidar com as mudanças?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Sociais, culturais, históricas e tecnológicas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Mudam estruturas, roteiros de vida (laços, família, etc.)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“Sociedade do Desempenho”, da positividade (Alain Ehrenberg)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“Sociedade do Cansaço” (Byu Chul Han) ou “Liquidez” (Bauman)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Mudam os modos de comunicação 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Tecnologização, automação, robotização (ficção)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266" name="Google Shape;266;p36"/>
          <p:cNvSpPr txBox="1"/>
          <p:nvPr>
            <p:ph idx="1" type="body"/>
          </p:nvPr>
        </p:nvSpPr>
        <p:spPr>
          <a:xfrm>
            <a:off x="1450975" y="2016125"/>
            <a:ext cx="9604375" cy="3883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(3) Desafio da Ahistoricidade (atemporalidade)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Teorias são perenes, estanques e herméticas (sistemas fechados e não interativos)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Caráter “confessional”, discurso messiânico e mistificador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Diversidade vs Totalitarismo vs Perspectiva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Modelos como ideologias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Conflito de Antropologias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Ahistórico presume uma essencialidade e uma projeção falaciosa ao futuro</a:t>
            </a:r>
            <a:endParaRPr/>
          </a:p>
          <a:p>
            <a:pPr indent="-889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889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1971675"/>
            <a:ext cx="9528175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277" name="Google Shape;277;p38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“Mitologizações” das psicoterapias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Conceitos ou noções tidas como “centrais” ou capitais, sem necessariamente ter clareza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Tipos = comuns (generalizadas) ou específicas (particulares)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Neutralidade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Relação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Redução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Inconsciente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Tele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283" name="Google Shape;283;p39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(4) Desafios do Aprimoramento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Ainda sobre pesquisa</a:t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Erro ou fracasso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Excessiva teorização</a:t>
            </a:r>
            <a:endParaRPr/>
          </a:p>
          <a:p>
            <a:pPr indent="-228600" lvl="3" marL="1600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Levantamento literatura nacional, 2012 (n = 243)</a:t>
            </a:r>
            <a:endParaRPr/>
          </a:p>
          <a:p>
            <a:pPr indent="-228600" lvl="3" marL="1600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53,9 % Estudo teórico ou revisão</a:t>
            </a:r>
            <a:endParaRPr/>
          </a:p>
          <a:p>
            <a:pPr indent="-228600" lvl="3" marL="1600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7,8 % Resultados de Psicoterapia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Efeitos e limites (fora do </a:t>
            </a:r>
            <a:r>
              <a:rPr b="0" i="1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setting</a:t>
            </a: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tradicional)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289" name="Google Shape;289;p40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(4) Desafios do Aprimoramento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Ênfase na técnica, ausência de reflexão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rege o “fazer”?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Acriticismo autoaplicado, mas heteronormativo</a:t>
            </a:r>
            <a:endParaRPr/>
          </a:p>
          <a:p>
            <a:pPr indent="-228600" lvl="2" marL="1143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Medicina e outras práticas, p. ex.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Desconhecimento dos fundamentos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295" name="Google Shape;295;p41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(5) Desafios da Transdisciplinaridade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Trans &gt; distinto de Multi ou Inter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Reconhecimento de outros recursos</a:t>
            </a:r>
            <a:endParaRPr b="0" i="0" sz="2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Exemplo das PICs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CAMPO DA CLÍNICA E DAS PSICOTERAPIAS</a:t>
            </a:r>
            <a:endParaRPr/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sabemos?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não sabemos?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perspectivas...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/>
          <p:nvPr/>
        </p:nvSpPr>
        <p:spPr>
          <a:xfrm>
            <a:off x="0" y="0"/>
            <a:ext cx="12192000" cy="615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1" name="Google Shape;30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1250" y="346075"/>
            <a:ext cx="7429500" cy="6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/>
          <p:nvPr/>
        </p:nvSpPr>
        <p:spPr>
          <a:xfrm>
            <a:off x="0" y="0"/>
            <a:ext cx="12192000" cy="615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Uma imagem contendo captura de tela, texto&#10;&#10;Descrição gerada automaticamente" id="307" name="Google Shape;30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9475" y="346075"/>
            <a:ext cx="8218487" cy="6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350" y="303212"/>
            <a:ext cx="11114087" cy="62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Gill Sans"/>
              <a:buNone/>
            </a:pPr>
            <a:r>
              <a:rPr b="0" i="0" lang="en-US" sz="29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"FLORAIS E OUTRAS TERAPIAS REALIZADAS NO BRASIL SÃO CLASSIFICADAS COMO INEFICAZES NA ESPANHA"</a:t>
            </a:r>
            <a:endParaRPr/>
          </a:p>
        </p:txBody>
      </p:sp>
      <p:sp>
        <p:nvSpPr>
          <p:cNvPr id="318" name="Google Shape;318;p45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Reportagem </a:t>
            </a:r>
            <a:r>
              <a:rPr b="0" i="1" lang="en-US" sz="20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Gazeta do Povo</a:t>
            </a:r>
            <a:r>
              <a:rPr b="0" i="0" lang="en-US" sz="20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de 25 de abril de 2019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"A Espanha divulgou uma lista com 73 práticas tidas como pseudoterapias, sem evidência científica no tratamento de doenças ou benefício à saúde. No Brasil, algumas delas são ofertadas pelo SUS”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“Na relação, estão técnicas que se tornaram populares no Brasil, como Feng shui, numerologia, tantra e terapia floral. Duas das técnicas, geoterapia e medicina antroposófica, fazem parte da relação de tratamentos complementares e integrativos ofertados pelo Sistema Único de Saúde (SUS)"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324" name="Google Shape;324;p46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 de qualificar </a:t>
            </a:r>
            <a:r>
              <a:rPr b="0" i="0" lang="en-US" sz="2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um</a:t>
            </a: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campo em particular, em sua especificidade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Em conjunto e não em detrimento dos demais</a:t>
            </a:r>
            <a:endParaRPr b="0" i="0" sz="2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Distinto de normatizações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Geram sectarizações e contrarreações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Afirmam “mercados” paralelos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9775" y="552450"/>
            <a:ext cx="8172450" cy="57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stelações Familiares2012" id="334" name="Google Shape;33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3750" y="620712"/>
            <a:ext cx="8043862" cy="567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0375" y="1989137"/>
            <a:ext cx="6970712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6987" y="692150"/>
            <a:ext cx="7316787" cy="548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7350" y="1268412"/>
            <a:ext cx="6672262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SABEMOS</a:t>
            </a:r>
            <a:endParaRPr/>
          </a:p>
        </p:txBody>
      </p:sp>
      <p:sp>
        <p:nvSpPr>
          <p:cNvPr id="203" name="Google Shape;203;p25"/>
          <p:cNvSpPr txBox="1"/>
          <p:nvPr>
            <p:ph idx="1" type="body"/>
          </p:nvPr>
        </p:nvSpPr>
        <p:spPr>
          <a:xfrm>
            <a:off x="1450975" y="2016125"/>
            <a:ext cx="9604375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Terapia funciona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Não funciona com todos, nem do mesmo modo</a:t>
            </a:r>
            <a:endParaRPr b="0" i="0" sz="2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Não é panaceia, mas é um recurso precioso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Hiato entre a investigação e a prática terapêutica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Há prejuízos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Não há diferenças significativas entre os modelos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Abre espaço para novos contextos de relação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0012" y="404812"/>
            <a:ext cx="7316787" cy="61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6650" y="0"/>
            <a:ext cx="483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5775" y="404812"/>
            <a:ext cx="3840162" cy="54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370" name="Google Shape;370;p55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Modelos de psicoterapia são devedores de um projeto de modernidade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Iluminista, pragmatista, racionalista</a:t>
            </a:r>
            <a:endParaRPr b="0" i="0" sz="2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 instalam na ilusão/lógica da uniformidade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Normas, regras, protocolos</a:t>
            </a:r>
            <a:endParaRPr b="0" i="0" sz="2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Normalização e normatização (Canguilhem)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6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DESAFIOS E PERSPECTIVAS</a:t>
            </a:r>
            <a:endParaRPr/>
          </a:p>
        </p:txBody>
      </p:sp>
      <p:sp>
        <p:nvSpPr>
          <p:cNvPr id="376" name="Google Shape;376;p56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 do corporativismo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Sectarização e alienação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Novos olhares para a clínica e para o sujeito</a:t>
            </a:r>
            <a:endParaRPr b="0" i="0" sz="2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Desafio da abertura e do compartilhamento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“Sentidos” da psicoterapia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Qualidades constantes em qualquer relação humana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625" y="1143000"/>
            <a:ext cx="9556750" cy="361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8"/>
          <p:cNvSpPr txBox="1"/>
          <p:nvPr>
            <p:ph type="title"/>
          </p:nvPr>
        </p:nvSpPr>
        <p:spPr>
          <a:xfrm>
            <a:off x="439737" y="1809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CRISE</a:t>
            </a:r>
            <a:endParaRPr/>
          </a:p>
        </p:txBody>
      </p:sp>
      <p:pic>
        <p:nvPicPr>
          <p:cNvPr id="387" name="Google Shape;387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612" y="909637"/>
            <a:ext cx="3579812" cy="50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0525" y="1041400"/>
            <a:ext cx="5245100" cy="122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9575" y="2771775"/>
            <a:ext cx="4710112" cy="131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0525" y="4595812"/>
            <a:ext cx="4710112" cy="11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9"/>
          <p:cNvSpPr txBox="1"/>
          <p:nvPr>
            <p:ph type="title"/>
          </p:nvPr>
        </p:nvSpPr>
        <p:spPr>
          <a:xfrm>
            <a:off x="1449387" y="804862"/>
            <a:ext cx="9605962" cy="1058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CRISE</a:t>
            </a:r>
            <a:endParaRPr/>
          </a:p>
        </p:txBody>
      </p:sp>
      <p:sp>
        <p:nvSpPr>
          <p:cNvPr id="396" name="Google Shape;396;p59"/>
          <p:cNvSpPr txBox="1"/>
          <p:nvPr>
            <p:ph idx="1" type="body"/>
          </p:nvPr>
        </p:nvSpPr>
        <p:spPr>
          <a:xfrm>
            <a:off x="1447800" y="2011362"/>
            <a:ext cx="4645025" cy="344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Não há uma “receita”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Compreensão e foco no sujeito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Acolhimento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Proteger </a:t>
            </a:r>
            <a:r>
              <a:rPr b="0" i="1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versus</a:t>
            </a: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tutelar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Sintomas têm “sentidos”</a:t>
            </a:r>
            <a:endParaRPr/>
          </a:p>
        </p:txBody>
      </p:sp>
      <p:pic>
        <p:nvPicPr>
          <p:cNvPr descr="Resultado de imagem para pequi primeiras crises" id="397" name="Google Shape;397;p5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3162" y="2017712"/>
            <a:ext cx="2425700" cy="3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0"/>
          <p:cNvSpPr txBox="1"/>
          <p:nvPr>
            <p:ph type="title"/>
          </p:nvPr>
        </p:nvSpPr>
        <p:spPr>
          <a:xfrm>
            <a:off x="1449387" y="804862"/>
            <a:ext cx="9605962" cy="1058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CRISE</a:t>
            </a:r>
            <a:endParaRPr/>
          </a:p>
        </p:txBody>
      </p:sp>
      <p:sp>
        <p:nvSpPr>
          <p:cNvPr id="403" name="Google Shape;403;p60"/>
          <p:cNvSpPr txBox="1"/>
          <p:nvPr>
            <p:ph idx="1" type="body"/>
          </p:nvPr>
        </p:nvSpPr>
        <p:spPr>
          <a:xfrm>
            <a:off x="6413500" y="2017712"/>
            <a:ext cx="4645025" cy="34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Grupo de Intervenção Precoce nas Primeiras Crises do Tipo Psicóticas (GIPSI)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Universidade de Brasília</a:t>
            </a:r>
            <a:endParaRPr/>
          </a:p>
        </p:txBody>
      </p:sp>
      <p:pic>
        <p:nvPicPr>
          <p:cNvPr descr="Resultado de imagem para Grupo de IntervenÃ§Ã£o Precoce nas Primeiras Crises do Tipo PsicÃ³ticas" id="404" name="Google Shape;404;p6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5625" y="2017712"/>
            <a:ext cx="3557587" cy="35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1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CRISE</a:t>
            </a:r>
            <a:endParaRPr/>
          </a:p>
        </p:txBody>
      </p:sp>
      <p:sp>
        <p:nvSpPr>
          <p:cNvPr id="410" name="Google Shape;410;p61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Como se acolhe “crise” no sistema de saúde?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Num CAPS, num hospital?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Desconstrução da compreensão de psicose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Aproximação a outros modelos, posturas e contextos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Carl Rogers</a:t>
            </a:r>
            <a:endParaRPr/>
          </a:p>
          <a:p>
            <a:pPr indent="-889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SABEMOS</a:t>
            </a:r>
            <a:endParaRPr/>
          </a:p>
        </p:txBody>
      </p:sp>
      <p:sp>
        <p:nvSpPr>
          <p:cNvPr id="209" name="Google Shape;209;p26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Psicoterapeutas tendem a sobrestimar suas competências e os resultados de seu trabalho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Maior parte dos psicoterapeutas abdica de consumir pesquisas após sair da formação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Fatores Comuns </a:t>
            </a:r>
            <a:r>
              <a:rPr b="0" i="1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versus</a:t>
            </a: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Fatore Específicos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2"/>
          <p:cNvSpPr txBox="1"/>
          <p:nvPr>
            <p:ph type="title"/>
          </p:nvPr>
        </p:nvSpPr>
        <p:spPr>
          <a:xfrm>
            <a:off x="1449387" y="804862"/>
            <a:ext cx="9605962" cy="1058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CRISE</a:t>
            </a:r>
            <a:endParaRPr/>
          </a:p>
        </p:txBody>
      </p:sp>
      <p:sp>
        <p:nvSpPr>
          <p:cNvPr id="416" name="Google Shape;416;p62"/>
          <p:cNvSpPr txBox="1"/>
          <p:nvPr>
            <p:ph idx="1" type="body"/>
          </p:nvPr>
        </p:nvSpPr>
        <p:spPr>
          <a:xfrm>
            <a:off x="1447800" y="2011362"/>
            <a:ext cx="4645025" cy="344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Metodologia desenvolvida nos anos 1980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Enfrentamento da crise psicótica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Finlândia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Jaako Seikkula</a:t>
            </a:r>
            <a:endParaRPr/>
          </a:p>
        </p:txBody>
      </p:sp>
      <p:pic>
        <p:nvPicPr>
          <p:cNvPr descr="Resultado de imagem para open dialogue" id="417" name="Google Shape;417;p6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7862" y="2106612"/>
            <a:ext cx="4340225" cy="307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0062" y="425450"/>
            <a:ext cx="8382000" cy="52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4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BANALIDADE DO EXISTIR</a:t>
            </a:r>
            <a:endParaRPr/>
          </a:p>
        </p:txBody>
      </p:sp>
      <p:pic>
        <p:nvPicPr>
          <p:cNvPr id="428" name="Google Shape;42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5125" y="2114550"/>
            <a:ext cx="5899150" cy="410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mesa, interior&#10;&#10;Descrição gerada automaticamente" id="433" name="Google Shape;43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5300" y="522287"/>
            <a:ext cx="5978525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6"/>
          <p:cNvSpPr txBox="1"/>
          <p:nvPr>
            <p:ph type="title"/>
          </p:nvPr>
        </p:nvSpPr>
        <p:spPr>
          <a:xfrm>
            <a:off x="1449387" y="804862"/>
            <a:ext cx="9605962" cy="1058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ANTROPOSOFIA</a:t>
            </a:r>
            <a:endParaRPr/>
          </a:p>
        </p:txBody>
      </p:sp>
      <p:pic>
        <p:nvPicPr>
          <p:cNvPr id="439" name="Google Shape;439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2075" y="2011362"/>
            <a:ext cx="2276475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cartão de negócios, texto&#10;&#10;Descrição gerada automaticamente" id="440" name="Google Shape;440;p6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0300" y="2017712"/>
            <a:ext cx="2511425" cy="3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texto, mapa&#10;&#10;Descrição gerada automaticamente" id="445" name="Google Shape;44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7875" y="566737"/>
            <a:ext cx="8096250" cy="57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texto, livro&#10;&#10;Descrição gerada automaticamente" id="450" name="Google Shape;45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0" y="47625"/>
            <a:ext cx="4762500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175" y="882650"/>
            <a:ext cx="9645650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SABEMOS</a:t>
            </a:r>
            <a:endParaRPr/>
          </a:p>
        </p:txBody>
      </p:sp>
      <p:sp>
        <p:nvSpPr>
          <p:cNvPr id="215" name="Google Shape;215;p27"/>
          <p:cNvSpPr txBox="1"/>
          <p:nvPr>
            <p:ph idx="1" type="body"/>
          </p:nvPr>
        </p:nvSpPr>
        <p:spPr>
          <a:xfrm>
            <a:off x="1450975" y="2016125"/>
            <a:ext cx="9604375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São fatores terapêuticos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Relação terapêutica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Colaboração ativa entre C e T</a:t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Aceitar o C como pessoa ativa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Fatores do terapeuta</a:t>
            </a:r>
            <a:endParaRPr b="0" i="0" sz="2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Capacidades interpessoais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Monitoração do Processo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Racional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390525"/>
            <a:ext cx="86868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NÃO SABEMOS</a:t>
            </a:r>
            <a:endParaRPr/>
          </a:p>
        </p:txBody>
      </p:sp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“que” funciona e “como” funciona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Lambert (2013), </a:t>
            </a:r>
            <a:r>
              <a:rPr b="0" i="1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Handbook of Psychotherapy and Behavior Change </a:t>
            </a: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= modelo de explicação da variância de resultados em psicoterapia: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40% </a:t>
            </a:r>
            <a:r>
              <a:rPr b="0" i="1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fatores extraterapêuticos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30% </a:t>
            </a:r>
            <a:r>
              <a:rPr b="0" i="1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fatores comuns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15% </a:t>
            </a:r>
            <a:r>
              <a:rPr b="0" i="1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efeito placebo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15% </a:t>
            </a:r>
            <a:r>
              <a:rPr b="0" i="1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técnicas específicas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143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>
            <p:ph type="title"/>
          </p:nvPr>
        </p:nvSpPr>
        <p:spPr>
          <a:xfrm>
            <a:off x="1450975" y="804862"/>
            <a:ext cx="9604375" cy="1049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0" i="0" lang="en-US" sz="32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QUE NÃO SABEMOS</a:t>
            </a:r>
            <a:endParaRPr/>
          </a:p>
        </p:txBody>
      </p:sp>
      <p:sp>
        <p:nvSpPr>
          <p:cNvPr id="232" name="Google Shape;232;p30"/>
          <p:cNvSpPr txBox="1"/>
          <p:nvPr>
            <p:ph idx="1" type="body"/>
          </p:nvPr>
        </p:nvSpPr>
        <p:spPr>
          <a:xfrm>
            <a:off x="1450975" y="2016125"/>
            <a:ext cx="9604375" cy="344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Aliança terapêutica &gt; construção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Efeito placebo</a:t>
            </a:r>
            <a:endParaRPr b="0" i="0" sz="24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Virtualidade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Qualidades do terapeuta &gt;&gt; metateorias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Definição do campo	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Alienações, exclusões, irreflexão sobre: clínica, saúde, doença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625" y="139700"/>
            <a:ext cx="6588125" cy="640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9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7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0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3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4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8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5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6_Galeri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